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57" autoAdjust="0"/>
  </p:normalViewPr>
  <p:slideViewPr>
    <p:cSldViewPr>
      <p:cViewPr varScale="1">
        <p:scale>
          <a:sx n="65" d="100"/>
          <a:sy n="65" d="100"/>
        </p:scale>
        <p:origin x="-57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E873DB-0064-4B3E-8A03-F4B3F3EEDF7F}" type="datetimeFigureOut">
              <a:rPr lang="en-US" smtClean="0"/>
              <a:t>3/3/2013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13A3D1-AABE-4082-BF6C-53200DAFC50C}" type="slidenum">
              <a:rPr lang="en-US" smtClean="0"/>
              <a:t>‹#›</a:t>
            </a:fld>
            <a:endParaRPr lang="en-US"/>
          </a:p>
        </p:txBody>
      </p:sp>
    </p:spTree>
    <p:extLst>
      <p:ext uri="{BB962C8B-B14F-4D97-AF65-F5344CB8AC3E}">
        <p14:creationId xmlns:p14="http://schemas.microsoft.com/office/powerpoint/2010/main" val="1813303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enables us to see the light and experience such wonderful shades of color during the course of our everyday lives? Some may take seeing for granted, but if the process is looked at closely, you can see what a wonder it really is</a:t>
            </a:r>
            <a:endParaRPr lang="en-US" dirty="0"/>
          </a:p>
        </p:txBody>
      </p:sp>
      <p:sp>
        <p:nvSpPr>
          <p:cNvPr id="4" name="Slide Number Placeholder 3"/>
          <p:cNvSpPr>
            <a:spLocks noGrp="1"/>
          </p:cNvSpPr>
          <p:nvPr>
            <p:ph type="sldNum" sz="quarter" idx="10"/>
          </p:nvPr>
        </p:nvSpPr>
        <p:spPr/>
        <p:txBody>
          <a:bodyPr/>
          <a:lstStyle/>
          <a:p>
            <a:fld id="{7A13A3D1-AABE-4082-BF6C-53200DAFC50C}" type="slidenum">
              <a:rPr lang="en-US" smtClean="0"/>
              <a:t>1</a:t>
            </a:fld>
            <a:endParaRPr lang="en-US"/>
          </a:p>
        </p:txBody>
      </p:sp>
    </p:spTree>
    <p:extLst>
      <p:ext uri="{BB962C8B-B14F-4D97-AF65-F5344CB8AC3E}">
        <p14:creationId xmlns:p14="http://schemas.microsoft.com/office/powerpoint/2010/main" val="3303964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A6BFCC-91A1-4A56-A474-FDCA75B6690B}" type="datetimeFigureOut">
              <a:rPr lang="en-US" smtClean="0"/>
              <a:t>3/3/2013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55B76-0F3A-42BF-A437-233D825852F1}" type="slidenum">
              <a:rPr lang="en-US" smtClean="0"/>
              <a:t>‹#›</a:t>
            </a:fld>
            <a:endParaRPr lang="en-US"/>
          </a:p>
        </p:txBody>
      </p:sp>
    </p:spTree>
    <p:extLst>
      <p:ext uri="{BB962C8B-B14F-4D97-AF65-F5344CB8AC3E}">
        <p14:creationId xmlns:p14="http://schemas.microsoft.com/office/powerpoint/2010/main" val="1498165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A6BFCC-91A1-4A56-A474-FDCA75B6690B}" type="datetimeFigureOut">
              <a:rPr lang="en-US" smtClean="0"/>
              <a:t>3/3/2013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55B76-0F3A-42BF-A437-233D825852F1}" type="slidenum">
              <a:rPr lang="en-US" smtClean="0"/>
              <a:t>‹#›</a:t>
            </a:fld>
            <a:endParaRPr lang="en-US"/>
          </a:p>
        </p:txBody>
      </p:sp>
    </p:spTree>
    <p:extLst>
      <p:ext uri="{BB962C8B-B14F-4D97-AF65-F5344CB8AC3E}">
        <p14:creationId xmlns:p14="http://schemas.microsoft.com/office/powerpoint/2010/main" val="275885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A6BFCC-91A1-4A56-A474-FDCA75B6690B}" type="datetimeFigureOut">
              <a:rPr lang="en-US" smtClean="0"/>
              <a:t>3/3/2013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55B76-0F3A-42BF-A437-233D825852F1}" type="slidenum">
              <a:rPr lang="en-US" smtClean="0"/>
              <a:t>‹#›</a:t>
            </a:fld>
            <a:endParaRPr lang="en-US"/>
          </a:p>
        </p:txBody>
      </p:sp>
    </p:spTree>
    <p:extLst>
      <p:ext uri="{BB962C8B-B14F-4D97-AF65-F5344CB8AC3E}">
        <p14:creationId xmlns:p14="http://schemas.microsoft.com/office/powerpoint/2010/main" val="3767704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A6BFCC-91A1-4A56-A474-FDCA75B6690B}" type="datetimeFigureOut">
              <a:rPr lang="en-US" smtClean="0"/>
              <a:t>3/3/2013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55B76-0F3A-42BF-A437-233D825852F1}" type="slidenum">
              <a:rPr lang="en-US" smtClean="0"/>
              <a:t>‹#›</a:t>
            </a:fld>
            <a:endParaRPr lang="en-US"/>
          </a:p>
        </p:txBody>
      </p:sp>
    </p:spTree>
    <p:extLst>
      <p:ext uri="{BB962C8B-B14F-4D97-AF65-F5344CB8AC3E}">
        <p14:creationId xmlns:p14="http://schemas.microsoft.com/office/powerpoint/2010/main" val="3066974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A6BFCC-91A1-4A56-A474-FDCA75B6690B}" type="datetimeFigureOut">
              <a:rPr lang="en-US" smtClean="0"/>
              <a:t>3/3/2013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55B76-0F3A-42BF-A437-233D825852F1}" type="slidenum">
              <a:rPr lang="en-US" smtClean="0"/>
              <a:t>‹#›</a:t>
            </a:fld>
            <a:endParaRPr lang="en-US"/>
          </a:p>
        </p:txBody>
      </p:sp>
    </p:spTree>
    <p:extLst>
      <p:ext uri="{BB962C8B-B14F-4D97-AF65-F5344CB8AC3E}">
        <p14:creationId xmlns:p14="http://schemas.microsoft.com/office/powerpoint/2010/main" val="976436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A6BFCC-91A1-4A56-A474-FDCA75B6690B}" type="datetimeFigureOut">
              <a:rPr lang="en-US" smtClean="0"/>
              <a:t>3/3/2013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55B76-0F3A-42BF-A437-233D825852F1}" type="slidenum">
              <a:rPr lang="en-US" smtClean="0"/>
              <a:t>‹#›</a:t>
            </a:fld>
            <a:endParaRPr lang="en-US"/>
          </a:p>
        </p:txBody>
      </p:sp>
    </p:spTree>
    <p:extLst>
      <p:ext uri="{BB962C8B-B14F-4D97-AF65-F5344CB8AC3E}">
        <p14:creationId xmlns:p14="http://schemas.microsoft.com/office/powerpoint/2010/main" val="927908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A6BFCC-91A1-4A56-A474-FDCA75B6690B}" type="datetimeFigureOut">
              <a:rPr lang="en-US" smtClean="0"/>
              <a:t>3/3/2013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055B76-0F3A-42BF-A437-233D825852F1}" type="slidenum">
              <a:rPr lang="en-US" smtClean="0"/>
              <a:t>‹#›</a:t>
            </a:fld>
            <a:endParaRPr lang="en-US"/>
          </a:p>
        </p:txBody>
      </p:sp>
    </p:spTree>
    <p:extLst>
      <p:ext uri="{BB962C8B-B14F-4D97-AF65-F5344CB8AC3E}">
        <p14:creationId xmlns:p14="http://schemas.microsoft.com/office/powerpoint/2010/main" val="3083899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A6BFCC-91A1-4A56-A474-FDCA75B6690B}" type="datetimeFigureOut">
              <a:rPr lang="en-US" smtClean="0"/>
              <a:t>3/3/2013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055B76-0F3A-42BF-A437-233D825852F1}" type="slidenum">
              <a:rPr lang="en-US" smtClean="0"/>
              <a:t>‹#›</a:t>
            </a:fld>
            <a:endParaRPr lang="en-US"/>
          </a:p>
        </p:txBody>
      </p:sp>
    </p:spTree>
    <p:extLst>
      <p:ext uri="{BB962C8B-B14F-4D97-AF65-F5344CB8AC3E}">
        <p14:creationId xmlns:p14="http://schemas.microsoft.com/office/powerpoint/2010/main" val="655727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A6BFCC-91A1-4A56-A474-FDCA75B6690B}" type="datetimeFigureOut">
              <a:rPr lang="en-US" smtClean="0"/>
              <a:t>3/3/2013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055B76-0F3A-42BF-A437-233D825852F1}" type="slidenum">
              <a:rPr lang="en-US" smtClean="0"/>
              <a:t>‹#›</a:t>
            </a:fld>
            <a:endParaRPr lang="en-US"/>
          </a:p>
        </p:txBody>
      </p:sp>
    </p:spTree>
    <p:extLst>
      <p:ext uri="{BB962C8B-B14F-4D97-AF65-F5344CB8AC3E}">
        <p14:creationId xmlns:p14="http://schemas.microsoft.com/office/powerpoint/2010/main" val="2417879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A6BFCC-91A1-4A56-A474-FDCA75B6690B}" type="datetimeFigureOut">
              <a:rPr lang="en-US" smtClean="0"/>
              <a:t>3/3/2013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55B76-0F3A-42BF-A437-233D825852F1}" type="slidenum">
              <a:rPr lang="en-US" smtClean="0"/>
              <a:t>‹#›</a:t>
            </a:fld>
            <a:endParaRPr lang="en-US"/>
          </a:p>
        </p:txBody>
      </p:sp>
    </p:spTree>
    <p:extLst>
      <p:ext uri="{BB962C8B-B14F-4D97-AF65-F5344CB8AC3E}">
        <p14:creationId xmlns:p14="http://schemas.microsoft.com/office/powerpoint/2010/main" val="2961776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A6BFCC-91A1-4A56-A474-FDCA75B6690B}" type="datetimeFigureOut">
              <a:rPr lang="en-US" smtClean="0"/>
              <a:t>3/3/2013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55B76-0F3A-42BF-A437-233D825852F1}" type="slidenum">
              <a:rPr lang="en-US" smtClean="0"/>
              <a:t>‹#›</a:t>
            </a:fld>
            <a:endParaRPr lang="en-US"/>
          </a:p>
        </p:txBody>
      </p:sp>
    </p:spTree>
    <p:extLst>
      <p:ext uri="{BB962C8B-B14F-4D97-AF65-F5344CB8AC3E}">
        <p14:creationId xmlns:p14="http://schemas.microsoft.com/office/powerpoint/2010/main" val="9216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6BFCC-91A1-4A56-A474-FDCA75B6690B}" type="datetimeFigureOut">
              <a:rPr lang="en-US" smtClean="0"/>
              <a:t>3/3/2013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55B76-0F3A-42BF-A437-233D825852F1}" type="slidenum">
              <a:rPr lang="en-US" smtClean="0"/>
              <a:t>‹#›</a:t>
            </a:fld>
            <a:endParaRPr lang="en-US"/>
          </a:p>
        </p:txBody>
      </p:sp>
    </p:spTree>
    <p:extLst>
      <p:ext uri="{BB962C8B-B14F-4D97-AF65-F5344CB8AC3E}">
        <p14:creationId xmlns:p14="http://schemas.microsoft.com/office/powerpoint/2010/main" val="3277557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webexhibits.org/colorart/marilyns.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webexhibits.org/colorart/anuszkiewicz.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artfulartsyamy.blogspot.com/2011/03/lesson-plan-wednesday-color-theory-op.html" TargetMode="External"/><Relationship Id="rId3" Type="http://schemas.openxmlformats.org/officeDocument/2006/relationships/hyperlink" Target="http://panthers.k12.ar.us/high_school/departments/art/art_web_pages/lessons/syllabus/2011_2012/8th%20grade/Op%20art2.pdf" TargetMode="External"/><Relationship Id="rId7" Type="http://schemas.openxmlformats.org/officeDocument/2006/relationships/image" Target="../media/image12.png"/><Relationship Id="rId2" Type="http://schemas.openxmlformats.org/officeDocument/2006/relationships/hyperlink" Target="http://missambarsartclass.blogspot.com/2011/10/optical-art-lines-like-bridget-riley.html" TargetMode="External"/><Relationship Id="rId1" Type="http://schemas.openxmlformats.org/officeDocument/2006/relationships/slideLayout" Target="../slideLayouts/slideLayout2.xml"/><Relationship Id="rId6" Type="http://schemas.openxmlformats.org/officeDocument/2006/relationships/hyperlink" Target="http://nefotlak.blogspot.com/2011/11/op-art-lesson.html"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r>
              <a:rPr lang="en-US" dirty="0" smtClean="0">
                <a:solidFill>
                  <a:srgbClr val="FFC000"/>
                </a:solidFill>
              </a:rPr>
              <a:t>Color and Light Waves</a:t>
            </a:r>
            <a:endParaRPr lang="en-US" dirty="0">
              <a:solidFill>
                <a:srgbClr val="FFC000"/>
              </a:solidFill>
            </a:endParaRPr>
          </a:p>
        </p:txBody>
      </p:sp>
      <p:sp>
        <p:nvSpPr>
          <p:cNvPr id="3" name="Subtitle 2"/>
          <p:cNvSpPr>
            <a:spLocks noGrp="1"/>
          </p:cNvSpPr>
          <p:nvPr>
            <p:ph type="subTitle" idx="1"/>
          </p:nvPr>
        </p:nvSpPr>
        <p:spPr>
          <a:xfrm>
            <a:off x="1371600" y="4876800"/>
            <a:ext cx="6400800" cy="762000"/>
          </a:xfrm>
        </p:spPr>
        <p:txBody>
          <a:bodyPr/>
          <a:lstStyle/>
          <a:p>
            <a:r>
              <a:rPr lang="en-US" dirty="0" smtClean="0"/>
              <a:t>How is it that I am able to </a:t>
            </a:r>
            <a:r>
              <a:rPr lang="en-US" i="1" dirty="0" smtClean="0"/>
              <a:t>see</a:t>
            </a:r>
            <a:r>
              <a:rPr lang="en-US" dirty="0" smtClean="0"/>
              <a:t> that?</a:t>
            </a:r>
            <a:endParaRPr lang="en-US" dirty="0"/>
          </a:p>
        </p:txBody>
      </p:sp>
    </p:spTree>
    <p:extLst>
      <p:ext uri="{BB962C8B-B14F-4D97-AF65-F5344CB8AC3E}">
        <p14:creationId xmlns:p14="http://schemas.microsoft.com/office/powerpoint/2010/main" val="12273901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 Art and Color</a:t>
            </a:r>
            <a:endParaRPr lang="en-US" dirty="0"/>
          </a:p>
        </p:txBody>
      </p:sp>
      <p:sp>
        <p:nvSpPr>
          <p:cNvPr id="3" name="Content Placeholder 2"/>
          <p:cNvSpPr>
            <a:spLocks noGrp="1"/>
          </p:cNvSpPr>
          <p:nvPr>
            <p:ph idx="1"/>
          </p:nvPr>
        </p:nvSpPr>
        <p:spPr>
          <a:xfrm>
            <a:off x="457200" y="1600200"/>
            <a:ext cx="3655750" cy="4525963"/>
          </a:xfrm>
        </p:spPr>
        <p:txBody>
          <a:bodyPr>
            <a:normAutofit fontScale="92500" lnSpcReduction="10000"/>
          </a:bodyPr>
          <a:lstStyle/>
          <a:p>
            <a:r>
              <a:rPr lang="en-US" dirty="0" smtClean="0"/>
              <a:t>Andy Warhol</a:t>
            </a:r>
          </a:p>
          <a:p>
            <a:pPr marL="0" indent="0">
              <a:buNone/>
            </a:pPr>
            <a:r>
              <a:rPr lang="en-US" dirty="0" smtClean="0"/>
              <a:t>In the 1960’s Andrew </a:t>
            </a:r>
            <a:r>
              <a:rPr lang="en-US" dirty="0" smtClean="0"/>
              <a:t>Warhol  </a:t>
            </a:r>
            <a:r>
              <a:rPr lang="en-US" dirty="0" smtClean="0"/>
              <a:t>graduated in pictorial design from a technical college. He was fascinated with fame and the media</a:t>
            </a:r>
            <a:r>
              <a:rPr lang="en-US" dirty="0" smtClean="0"/>
              <a:t>.</a:t>
            </a:r>
          </a:p>
          <a:p>
            <a:pPr marL="0" indent="0">
              <a:buNone/>
            </a:pPr>
            <a:r>
              <a:rPr lang="en-US" dirty="0" smtClean="0">
                <a:hlinkClick r:id="rId2"/>
              </a:rPr>
              <a:t>This website </a:t>
            </a:r>
            <a:r>
              <a:rPr lang="en-US" dirty="0" smtClean="0"/>
              <a:t>explores Warhol’s motivations as a Pop Artist.</a:t>
            </a:r>
            <a:endParaRPr lang="en-US"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2950" y="1600200"/>
            <a:ext cx="4620828" cy="464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8491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Equiluminance</a:t>
            </a:r>
            <a:r>
              <a:rPr lang="en-US" dirty="0" smtClean="0"/>
              <a:t> </a:t>
            </a:r>
            <a:endParaRPr lang="en-US" dirty="0"/>
          </a:p>
        </p:txBody>
      </p:sp>
      <p:sp>
        <p:nvSpPr>
          <p:cNvPr id="3" name="Content Placeholder 2"/>
          <p:cNvSpPr>
            <a:spLocks noGrp="1"/>
          </p:cNvSpPr>
          <p:nvPr>
            <p:ph idx="1"/>
          </p:nvPr>
        </p:nvSpPr>
        <p:spPr/>
        <p:txBody>
          <a:bodyPr/>
          <a:lstStyle/>
          <a:p>
            <a:r>
              <a:rPr lang="en-US" dirty="0" smtClean="0"/>
              <a:t>When two colors placed next to each other are equally bright, their boundaries are hard for the eye to distinguish, making the image vibrate or twinkle. This is called </a:t>
            </a:r>
            <a:r>
              <a:rPr lang="en-US" dirty="0" smtClean="0">
                <a:hlinkClick r:id="rId2"/>
              </a:rPr>
              <a:t>“</a:t>
            </a:r>
            <a:r>
              <a:rPr lang="en-US" dirty="0" err="1" smtClean="0">
                <a:hlinkClick r:id="rId2"/>
              </a:rPr>
              <a:t>equiluminance</a:t>
            </a:r>
            <a:r>
              <a:rPr lang="en-US" dirty="0" smtClean="0">
                <a:hlinkClick r:id="rId2"/>
              </a:rPr>
              <a:t>”</a:t>
            </a:r>
            <a:endParaRPr lang="en-US" dirty="0" smtClean="0"/>
          </a:p>
          <a:p>
            <a:endParaRPr lang="en-US" dirty="0"/>
          </a:p>
        </p:txBody>
      </p:sp>
    </p:spTree>
    <p:extLst>
      <p:ext uri="{BB962C8B-B14F-4D97-AF65-F5344CB8AC3E}">
        <p14:creationId xmlns:p14="http://schemas.microsoft.com/office/powerpoint/2010/main" val="38318104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 Art Lesson Plans </a:t>
            </a:r>
            <a:endParaRPr lang="en-US" dirty="0"/>
          </a:p>
        </p:txBody>
      </p:sp>
      <p:sp>
        <p:nvSpPr>
          <p:cNvPr id="3" name="Content Placeholder 2"/>
          <p:cNvSpPr>
            <a:spLocks noGrp="1"/>
          </p:cNvSpPr>
          <p:nvPr>
            <p:ph idx="1"/>
          </p:nvPr>
        </p:nvSpPr>
        <p:spPr/>
        <p:txBody>
          <a:bodyPr/>
          <a:lstStyle/>
          <a:p>
            <a:r>
              <a:rPr lang="en-US" dirty="0" smtClean="0">
                <a:hlinkClick r:id="rId2"/>
              </a:rPr>
              <a:t>5</a:t>
            </a:r>
            <a:r>
              <a:rPr lang="en-US" baseline="30000" dirty="0" smtClean="0">
                <a:hlinkClick r:id="rId2"/>
              </a:rPr>
              <a:t>th</a:t>
            </a:r>
            <a:r>
              <a:rPr lang="en-US" dirty="0" smtClean="0">
                <a:hlinkClick r:id="rId2"/>
              </a:rPr>
              <a:t> Grade Bridget Riley</a:t>
            </a:r>
            <a:endParaRPr lang="en-US" dirty="0" smtClean="0"/>
          </a:p>
          <a:p>
            <a:r>
              <a:rPr lang="en-US" dirty="0" smtClean="0">
                <a:hlinkClick r:id="rId3"/>
              </a:rPr>
              <a:t>6-8</a:t>
            </a:r>
            <a:r>
              <a:rPr lang="en-US" baseline="30000" dirty="0" smtClean="0">
                <a:hlinkClick r:id="rId3"/>
              </a:rPr>
              <a:t>th</a:t>
            </a:r>
            <a:r>
              <a:rPr lang="en-US" dirty="0" smtClean="0">
                <a:hlinkClick r:id="rId3"/>
              </a:rPr>
              <a:t> Grade Victor </a:t>
            </a:r>
            <a:r>
              <a:rPr lang="en-US" dirty="0" err="1" smtClean="0">
                <a:hlinkClick r:id="rId3"/>
              </a:rPr>
              <a:t>Vasserely</a:t>
            </a:r>
            <a:endParaRPr lang="en-US" dirty="0" smtClean="0"/>
          </a:p>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219200"/>
            <a:ext cx="2133600" cy="1589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1" y="2928937"/>
            <a:ext cx="14478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0" y="3165423"/>
            <a:ext cx="5257800" cy="1138773"/>
          </a:xfrm>
          <a:prstGeom prst="rect">
            <a:avLst/>
          </a:prstGeom>
          <a:noFill/>
        </p:spPr>
        <p:txBody>
          <a:bodyPr wrap="square" rtlCol="0">
            <a:spAutoFit/>
          </a:bodyPr>
          <a:lstStyle/>
          <a:p>
            <a:r>
              <a:rPr lang="en-US" sz="3200" dirty="0" smtClean="0">
                <a:hlinkClick r:id="rId6"/>
              </a:rPr>
              <a:t>Op Art with Black and White</a:t>
            </a:r>
            <a:endParaRPr lang="en-US" sz="3200" dirty="0" smtClean="0"/>
          </a:p>
          <a:p>
            <a:endParaRPr lang="en-US" dirty="0"/>
          </a:p>
          <a:p>
            <a:endParaRPr lang="en-US" dirty="0"/>
          </a:p>
        </p:txBody>
      </p:sp>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59034" y="3833732"/>
            <a:ext cx="2845532" cy="2052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3400" y="4856946"/>
            <a:ext cx="4419600" cy="954107"/>
          </a:xfrm>
          <a:prstGeom prst="rect">
            <a:avLst/>
          </a:prstGeom>
          <a:noFill/>
        </p:spPr>
        <p:txBody>
          <a:bodyPr wrap="square" rtlCol="0">
            <a:spAutoFit/>
          </a:bodyPr>
          <a:lstStyle/>
          <a:p>
            <a:r>
              <a:rPr lang="en-US" sz="2800" dirty="0" smtClean="0">
                <a:hlinkClick r:id="rId8"/>
              </a:rPr>
              <a:t>4</a:t>
            </a:r>
            <a:r>
              <a:rPr lang="en-US" sz="2800" baseline="30000" dirty="0" smtClean="0">
                <a:hlinkClick r:id="rId8"/>
              </a:rPr>
              <a:t>th</a:t>
            </a:r>
            <a:r>
              <a:rPr lang="en-US" sz="2800" dirty="0" smtClean="0">
                <a:hlinkClick r:id="rId8"/>
              </a:rPr>
              <a:t> grade hands</a:t>
            </a:r>
            <a:endParaRPr lang="en-US" sz="2800" dirty="0" smtClean="0"/>
          </a:p>
          <a:p>
            <a:r>
              <a:rPr lang="en-US" sz="2800" dirty="0" smtClean="0"/>
              <a:t>Younger grades Op art hand</a:t>
            </a:r>
            <a:endParaRPr lang="en-US" sz="2800" dirty="0"/>
          </a:p>
        </p:txBody>
      </p:sp>
    </p:spTree>
    <p:extLst>
      <p:ext uri="{BB962C8B-B14F-4D97-AF65-F5344CB8AC3E}">
        <p14:creationId xmlns:p14="http://schemas.microsoft.com/office/powerpoint/2010/main" val="36892719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530225"/>
            <a:ext cx="25146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762000"/>
            <a:ext cx="2590800" cy="2078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1271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879846" y="-51045"/>
            <a:ext cx="5029202" cy="8484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Autofit/>
          </a:bodyPr>
          <a:lstStyle/>
          <a:p>
            <a:r>
              <a:rPr lang="en-US" sz="2800" dirty="0" smtClean="0"/>
              <a:t>the </a:t>
            </a:r>
            <a:r>
              <a:rPr lang="en-US" sz="2800" b="1" dirty="0" smtClean="0"/>
              <a:t>visible spectrum</a:t>
            </a:r>
            <a:r>
              <a:rPr lang="en-US" sz="2800" dirty="0" smtClean="0"/>
              <a:t> is often times remembered as </a:t>
            </a:r>
            <a:r>
              <a:rPr lang="en-US" sz="2800" b="1" dirty="0" smtClean="0"/>
              <a:t>ROY G. BIV</a:t>
            </a:r>
            <a:r>
              <a:rPr lang="en-US" sz="2800" dirty="0" smtClean="0"/>
              <a:t>: red, orange, yellow, green, blue, indigo, and violet. </a:t>
            </a:r>
            <a:endParaRPr lang="en-US" sz="2800" dirty="0"/>
          </a:p>
        </p:txBody>
      </p:sp>
    </p:spTree>
    <p:extLst>
      <p:ext uri="{BB962C8B-B14F-4D97-AF65-F5344CB8AC3E}">
        <p14:creationId xmlns:p14="http://schemas.microsoft.com/office/powerpoint/2010/main" val="208522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409700"/>
            <a:ext cx="5715000" cy="5280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b="1" dirty="0" smtClean="0"/>
              <a:t>Light</a:t>
            </a:r>
            <a:r>
              <a:rPr lang="en-US" dirty="0" smtClean="0"/>
              <a:t> travels in the form of a wave.</a:t>
            </a:r>
            <a:endParaRPr lang="en-US" dirty="0"/>
          </a:p>
        </p:txBody>
      </p:sp>
      <p:sp>
        <p:nvSpPr>
          <p:cNvPr id="3" name="Content Placeholder 2"/>
          <p:cNvSpPr>
            <a:spLocks noGrp="1"/>
          </p:cNvSpPr>
          <p:nvPr>
            <p:ph idx="1"/>
          </p:nvPr>
        </p:nvSpPr>
        <p:spPr>
          <a:xfrm>
            <a:off x="457200" y="1409700"/>
            <a:ext cx="2819400" cy="5143500"/>
          </a:xfrm>
        </p:spPr>
        <p:txBody>
          <a:bodyPr>
            <a:normAutofit lnSpcReduction="10000"/>
          </a:bodyPr>
          <a:lstStyle/>
          <a:p>
            <a:r>
              <a:rPr lang="en-US" b="1" dirty="0" smtClean="0"/>
              <a:t>White light</a:t>
            </a:r>
            <a:r>
              <a:rPr lang="en-US" dirty="0" smtClean="0"/>
              <a:t>, or the light from the sun, is made of </a:t>
            </a:r>
            <a:r>
              <a:rPr lang="en-US" b="1" dirty="0" smtClean="0"/>
              <a:t>colors</a:t>
            </a:r>
            <a:r>
              <a:rPr lang="en-US" dirty="0" smtClean="0"/>
              <a:t>, and colors are different types of light recognized by their own wavelengths</a:t>
            </a:r>
            <a:endParaRPr lang="en-US" dirty="0"/>
          </a:p>
        </p:txBody>
      </p:sp>
    </p:spTree>
    <p:extLst>
      <p:ext uri="{BB962C8B-B14F-4D97-AF65-F5344CB8AC3E}">
        <p14:creationId xmlns:p14="http://schemas.microsoft.com/office/powerpoint/2010/main" val="3768142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US" sz="2800" dirty="0" smtClean="0"/>
              <a:t>Light waves can be </a:t>
            </a:r>
            <a:r>
              <a:rPr lang="en-US" sz="2800" b="1" dirty="0" smtClean="0"/>
              <a:t>reflected, absorbed,</a:t>
            </a:r>
            <a:r>
              <a:rPr lang="en-US" sz="2800" dirty="0" smtClean="0"/>
              <a:t> or </a:t>
            </a:r>
            <a:r>
              <a:rPr lang="en-US" sz="2800" b="1" dirty="0" smtClean="0"/>
              <a:t>transmitted</a:t>
            </a:r>
            <a:r>
              <a:rPr lang="en-US" sz="2800" dirty="0" smtClean="0"/>
              <a:t>, depending on the object that the wave hits</a:t>
            </a:r>
            <a:endParaRPr lang="en-US" sz="2800" dirty="0"/>
          </a:p>
        </p:txBody>
      </p:sp>
      <p:sp>
        <p:nvSpPr>
          <p:cNvPr id="3" name="Content Placeholder 2"/>
          <p:cNvSpPr>
            <a:spLocks noGrp="1"/>
          </p:cNvSpPr>
          <p:nvPr>
            <p:ph idx="1"/>
          </p:nvPr>
        </p:nvSpPr>
        <p:spPr/>
        <p:txBody>
          <a:bodyPr/>
          <a:lstStyle/>
          <a:p>
            <a:pPr marL="0" indent="0">
              <a:buNone/>
            </a:pPr>
            <a:r>
              <a:rPr lang="en-US" dirty="0" smtClean="0"/>
              <a:t>light is necessary if we are to have any perception of color at all. An object is "colored," because of the light it reflects—all other colors are absorbed into that specific object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810000"/>
            <a:ext cx="5334001" cy="2775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9278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We are capable of seeing color because our eyes have light and color-sensitive receptors</a:t>
            </a:r>
            <a:r>
              <a:rPr lang="en-US" dirty="0" smtClean="0"/>
              <a:t>. </a:t>
            </a:r>
            <a:endParaRPr lang="en-US" dirty="0"/>
          </a:p>
        </p:txBody>
      </p:sp>
      <p:sp>
        <p:nvSpPr>
          <p:cNvPr id="3" name="Content Placeholder 2"/>
          <p:cNvSpPr>
            <a:spLocks noGrp="1"/>
          </p:cNvSpPr>
          <p:nvPr>
            <p:ph idx="1"/>
          </p:nvPr>
        </p:nvSpPr>
        <p:spPr/>
        <p:txBody>
          <a:bodyPr/>
          <a:lstStyle/>
          <a:p>
            <a:r>
              <a:rPr lang="en-US" dirty="0" smtClean="0"/>
              <a:t>These receptors are called </a:t>
            </a:r>
            <a:r>
              <a:rPr lang="en-US" b="1" dirty="0" smtClean="0"/>
              <a:t>rods</a:t>
            </a:r>
            <a:r>
              <a:rPr lang="en-US" dirty="0" smtClean="0"/>
              <a:t> (receptive to amounts of light) and </a:t>
            </a:r>
            <a:r>
              <a:rPr lang="en-US" b="1" dirty="0" smtClean="0"/>
              <a:t>cones</a:t>
            </a:r>
            <a:r>
              <a:rPr lang="en-US" dirty="0" smtClean="0"/>
              <a:t> (sensitive to colors)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819400"/>
            <a:ext cx="6939643"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9919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Blindness and </a:t>
            </a:r>
            <a:endParaRPr lang="en-US" dirty="0"/>
          </a:p>
        </p:txBody>
      </p:sp>
      <p:sp>
        <p:nvSpPr>
          <p:cNvPr id="3" name="Content Placeholder 2"/>
          <p:cNvSpPr>
            <a:spLocks noGrp="1"/>
          </p:cNvSpPr>
          <p:nvPr>
            <p:ph idx="1"/>
          </p:nvPr>
        </p:nvSpPr>
        <p:spPr>
          <a:xfrm>
            <a:off x="457200" y="1600200"/>
            <a:ext cx="4191000" cy="4525963"/>
          </a:xfrm>
        </p:spPr>
        <p:txBody>
          <a:bodyPr/>
          <a:lstStyle/>
          <a:p>
            <a:r>
              <a:rPr lang="en-US" dirty="0" smtClean="0"/>
              <a:t>9% of the population has some type of colorblindness, with Men being more than twice as likely.</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828800"/>
            <a:ext cx="3543300" cy="3773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0522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Animals See Color?</a:t>
            </a:r>
            <a:endParaRPr lang="en-US" dirty="0"/>
          </a:p>
        </p:txBody>
      </p:sp>
      <p:graphicFrame>
        <p:nvGraphicFramePr>
          <p:cNvPr id="4" name="Content Placeholder 3"/>
          <p:cNvGraphicFramePr>
            <a:graphicFrameLocks noGrp="1"/>
          </p:cNvGraphicFramePr>
          <p:nvPr>
            <p:ph idx="1"/>
          </p:nvPr>
        </p:nvGraphicFramePr>
        <p:xfrm>
          <a:off x="1389682" y="1590558"/>
          <a:ext cx="6364636" cy="4545248"/>
        </p:xfrm>
        <a:graphic>
          <a:graphicData uri="http://schemas.openxmlformats.org/drawingml/2006/table">
            <a:tbl>
              <a:tblPr/>
              <a:tblGrid>
                <a:gridCol w="3182318"/>
                <a:gridCol w="3182318"/>
              </a:tblGrid>
              <a:tr h="282873">
                <a:tc>
                  <a:txBody>
                    <a:bodyPr/>
                    <a:lstStyle/>
                    <a:p>
                      <a:r>
                        <a:rPr lang="en-US" sz="1400" b="1"/>
                        <a:t>ANIMAL</a:t>
                      </a:r>
                      <a:endParaRPr lang="en-US" sz="1400"/>
                    </a:p>
                  </a:txBody>
                  <a:tcPr marL="70718" marR="70718" marT="35359" marB="35359" anchor="ctr">
                    <a:lnL>
                      <a:noFill/>
                    </a:lnL>
                    <a:lnR>
                      <a:noFill/>
                    </a:lnR>
                    <a:lnT>
                      <a:noFill/>
                    </a:lnT>
                    <a:lnB>
                      <a:noFill/>
                    </a:lnB>
                  </a:tcPr>
                </a:tc>
                <a:tc>
                  <a:txBody>
                    <a:bodyPr/>
                    <a:lstStyle/>
                    <a:p>
                      <a:r>
                        <a:rPr lang="en-US" sz="1400" b="1"/>
                        <a:t>THE COLORS THEY SEE</a:t>
                      </a:r>
                      <a:endParaRPr lang="en-US" sz="1400"/>
                    </a:p>
                  </a:txBody>
                  <a:tcPr marL="70718" marR="70718" marT="35359" marB="35359" anchor="ctr">
                    <a:lnL>
                      <a:noFill/>
                    </a:lnL>
                    <a:lnR>
                      <a:noFill/>
                    </a:lnR>
                    <a:lnT>
                      <a:noFill/>
                    </a:lnT>
                    <a:lnB>
                      <a:noFill/>
                    </a:lnB>
                  </a:tcPr>
                </a:tc>
              </a:tr>
              <a:tr h="282873">
                <a:tc>
                  <a:txBody>
                    <a:bodyPr/>
                    <a:lstStyle/>
                    <a:p>
                      <a:r>
                        <a:rPr lang="en-US" sz="1400"/>
                        <a:t>SPIDERS (jumping spiders)</a:t>
                      </a:r>
                    </a:p>
                  </a:txBody>
                  <a:tcPr marL="70718" marR="70718" marT="35359" marB="35359" anchor="ctr">
                    <a:lnL>
                      <a:noFill/>
                    </a:lnL>
                    <a:lnR>
                      <a:noFill/>
                    </a:lnR>
                    <a:lnT>
                      <a:noFill/>
                    </a:lnT>
                    <a:lnB>
                      <a:noFill/>
                    </a:lnB>
                  </a:tcPr>
                </a:tc>
                <a:tc>
                  <a:txBody>
                    <a:bodyPr/>
                    <a:lstStyle/>
                    <a:p>
                      <a:r>
                        <a:rPr lang="en-US" sz="1400"/>
                        <a:t>ULTRAVIOLET AND GREEN</a:t>
                      </a:r>
                    </a:p>
                  </a:txBody>
                  <a:tcPr marL="70718" marR="70718" marT="35359" marB="35359" anchor="ctr">
                    <a:lnL>
                      <a:noFill/>
                    </a:lnL>
                    <a:lnR>
                      <a:noFill/>
                    </a:lnR>
                    <a:lnT>
                      <a:noFill/>
                    </a:lnT>
                    <a:lnB>
                      <a:noFill/>
                    </a:lnB>
                  </a:tcPr>
                </a:tc>
              </a:tr>
              <a:tr h="282873">
                <a:tc>
                  <a:txBody>
                    <a:bodyPr/>
                    <a:lstStyle/>
                    <a:p>
                      <a:r>
                        <a:rPr lang="en-US" sz="1400"/>
                        <a:t>INSECTS (bees)</a:t>
                      </a:r>
                    </a:p>
                  </a:txBody>
                  <a:tcPr marL="70718" marR="70718" marT="35359" marB="35359" anchor="ctr">
                    <a:lnL>
                      <a:noFill/>
                    </a:lnL>
                    <a:lnR>
                      <a:noFill/>
                    </a:lnR>
                    <a:lnT>
                      <a:noFill/>
                    </a:lnT>
                    <a:lnB>
                      <a:noFill/>
                    </a:lnB>
                  </a:tcPr>
                </a:tc>
                <a:tc>
                  <a:txBody>
                    <a:bodyPr/>
                    <a:lstStyle/>
                    <a:p>
                      <a:r>
                        <a:rPr lang="en-US" sz="1400"/>
                        <a:t>ULTRAVIOLET, BLUE, YELLOW</a:t>
                      </a:r>
                    </a:p>
                  </a:txBody>
                  <a:tcPr marL="70718" marR="70718" marT="35359" marB="35359" anchor="ctr">
                    <a:lnL>
                      <a:noFill/>
                    </a:lnL>
                    <a:lnR>
                      <a:noFill/>
                    </a:lnR>
                    <a:lnT>
                      <a:noFill/>
                    </a:lnT>
                    <a:lnB>
                      <a:noFill/>
                    </a:lnB>
                  </a:tcPr>
                </a:tc>
              </a:tr>
              <a:tr h="282873">
                <a:tc>
                  <a:txBody>
                    <a:bodyPr/>
                    <a:lstStyle/>
                    <a:p>
                      <a:r>
                        <a:rPr lang="en-US" sz="1400"/>
                        <a:t>CRUSTACEANS (crayfish)</a:t>
                      </a:r>
                    </a:p>
                  </a:txBody>
                  <a:tcPr marL="70718" marR="70718" marT="35359" marB="35359" anchor="ctr">
                    <a:lnL>
                      <a:noFill/>
                    </a:lnL>
                    <a:lnR>
                      <a:noFill/>
                    </a:lnR>
                    <a:lnT>
                      <a:noFill/>
                    </a:lnT>
                    <a:lnB>
                      <a:noFill/>
                    </a:lnB>
                  </a:tcPr>
                </a:tc>
                <a:tc>
                  <a:txBody>
                    <a:bodyPr/>
                    <a:lstStyle/>
                    <a:p>
                      <a:r>
                        <a:rPr lang="en-US" sz="1400"/>
                        <a:t>BLUE AND RED</a:t>
                      </a:r>
                    </a:p>
                  </a:txBody>
                  <a:tcPr marL="70718" marR="70718" marT="35359" marB="35359" anchor="ctr">
                    <a:lnL>
                      <a:noFill/>
                    </a:lnL>
                    <a:lnR>
                      <a:noFill/>
                    </a:lnR>
                    <a:lnT>
                      <a:noFill/>
                    </a:lnT>
                    <a:lnB>
                      <a:noFill/>
                    </a:lnB>
                  </a:tcPr>
                </a:tc>
              </a:tr>
              <a:tr h="282873">
                <a:tc>
                  <a:txBody>
                    <a:bodyPr/>
                    <a:lstStyle/>
                    <a:p>
                      <a:r>
                        <a:rPr lang="en-US" sz="1400"/>
                        <a:t>CEPHALOPODS (octopi and squids)</a:t>
                      </a:r>
                    </a:p>
                  </a:txBody>
                  <a:tcPr marL="70718" marR="70718" marT="35359" marB="35359" anchor="ctr">
                    <a:lnL>
                      <a:noFill/>
                    </a:lnL>
                    <a:lnR>
                      <a:noFill/>
                    </a:lnR>
                    <a:lnT>
                      <a:noFill/>
                    </a:lnT>
                    <a:lnB>
                      <a:noFill/>
                    </a:lnB>
                  </a:tcPr>
                </a:tc>
                <a:tc>
                  <a:txBody>
                    <a:bodyPr/>
                    <a:lstStyle/>
                    <a:p>
                      <a:r>
                        <a:rPr lang="en-US" sz="1400"/>
                        <a:t>BLUE ONLY</a:t>
                      </a:r>
                    </a:p>
                  </a:txBody>
                  <a:tcPr marL="70718" marR="70718" marT="35359" marB="35359" anchor="ctr">
                    <a:lnL>
                      <a:noFill/>
                    </a:lnL>
                    <a:lnR>
                      <a:noFill/>
                    </a:lnR>
                    <a:lnT>
                      <a:noFill/>
                    </a:lnT>
                    <a:lnB>
                      <a:noFill/>
                    </a:lnB>
                  </a:tcPr>
                </a:tc>
              </a:tr>
              <a:tr h="282873">
                <a:tc>
                  <a:txBody>
                    <a:bodyPr/>
                    <a:lstStyle/>
                    <a:p>
                      <a:r>
                        <a:rPr lang="en-US" sz="1400"/>
                        <a:t>FISH</a:t>
                      </a:r>
                    </a:p>
                  </a:txBody>
                  <a:tcPr marL="70718" marR="70718" marT="35359" marB="35359" anchor="ctr">
                    <a:lnL>
                      <a:noFill/>
                    </a:lnL>
                    <a:lnR>
                      <a:noFill/>
                    </a:lnR>
                    <a:lnT>
                      <a:noFill/>
                    </a:lnT>
                    <a:lnB>
                      <a:noFill/>
                    </a:lnB>
                  </a:tcPr>
                </a:tc>
                <a:tc>
                  <a:txBody>
                    <a:bodyPr/>
                    <a:lstStyle/>
                    <a:p>
                      <a:r>
                        <a:rPr lang="en-US" sz="1400"/>
                        <a:t>MOST SEE JUST TWO COLORS</a:t>
                      </a:r>
                    </a:p>
                  </a:txBody>
                  <a:tcPr marL="70718" marR="70718" marT="35359" marB="35359" anchor="ctr">
                    <a:lnL>
                      <a:noFill/>
                    </a:lnL>
                    <a:lnR>
                      <a:noFill/>
                    </a:lnR>
                    <a:lnT>
                      <a:noFill/>
                    </a:lnT>
                    <a:lnB>
                      <a:noFill/>
                    </a:lnB>
                  </a:tcPr>
                </a:tc>
              </a:tr>
              <a:tr h="282873">
                <a:tc>
                  <a:txBody>
                    <a:bodyPr/>
                    <a:lstStyle/>
                    <a:p>
                      <a:r>
                        <a:rPr lang="en-US" sz="1400"/>
                        <a:t>AMPHIBIANS (frogs)</a:t>
                      </a:r>
                    </a:p>
                  </a:txBody>
                  <a:tcPr marL="70718" marR="70718" marT="35359" marB="35359" anchor="ctr">
                    <a:lnL>
                      <a:noFill/>
                    </a:lnL>
                    <a:lnR>
                      <a:noFill/>
                    </a:lnR>
                    <a:lnT>
                      <a:noFill/>
                    </a:lnT>
                    <a:lnB>
                      <a:noFill/>
                    </a:lnB>
                  </a:tcPr>
                </a:tc>
                <a:tc>
                  <a:txBody>
                    <a:bodyPr/>
                    <a:lstStyle/>
                    <a:p>
                      <a:r>
                        <a:rPr lang="en-US" sz="1400"/>
                        <a:t>MOST SEE SOME COLOR</a:t>
                      </a:r>
                    </a:p>
                  </a:txBody>
                  <a:tcPr marL="70718" marR="70718" marT="35359" marB="35359" anchor="ctr">
                    <a:lnL>
                      <a:noFill/>
                    </a:lnL>
                    <a:lnR>
                      <a:noFill/>
                    </a:lnR>
                    <a:lnT>
                      <a:noFill/>
                    </a:lnT>
                    <a:lnB>
                      <a:noFill/>
                    </a:lnB>
                  </a:tcPr>
                </a:tc>
              </a:tr>
              <a:tr h="282873">
                <a:tc>
                  <a:txBody>
                    <a:bodyPr/>
                    <a:lstStyle/>
                    <a:p>
                      <a:r>
                        <a:rPr lang="en-US" sz="1400"/>
                        <a:t>REPTILES (snakes)</a:t>
                      </a:r>
                    </a:p>
                  </a:txBody>
                  <a:tcPr marL="70718" marR="70718" marT="35359" marB="35359" anchor="ctr">
                    <a:lnL>
                      <a:noFill/>
                    </a:lnL>
                    <a:lnR>
                      <a:noFill/>
                    </a:lnR>
                    <a:lnT>
                      <a:noFill/>
                    </a:lnT>
                    <a:lnB>
                      <a:noFill/>
                    </a:lnB>
                  </a:tcPr>
                </a:tc>
                <a:tc>
                  <a:txBody>
                    <a:bodyPr/>
                    <a:lstStyle/>
                    <a:p>
                      <a:r>
                        <a:rPr lang="en-US" sz="1400"/>
                        <a:t>SOME COLOR AND INFRARED</a:t>
                      </a:r>
                    </a:p>
                  </a:txBody>
                  <a:tcPr marL="70718" marR="70718" marT="35359" marB="35359" anchor="ctr">
                    <a:lnL>
                      <a:noFill/>
                    </a:lnL>
                    <a:lnR>
                      <a:noFill/>
                    </a:lnR>
                    <a:lnT>
                      <a:noFill/>
                    </a:lnT>
                    <a:lnB>
                      <a:noFill/>
                    </a:lnB>
                  </a:tcPr>
                </a:tc>
              </a:tr>
              <a:tr h="282873">
                <a:tc>
                  <a:txBody>
                    <a:bodyPr/>
                    <a:lstStyle/>
                    <a:p>
                      <a:r>
                        <a:rPr lang="en-US" sz="1400"/>
                        <a:t>BIRDS</a:t>
                      </a:r>
                    </a:p>
                  </a:txBody>
                  <a:tcPr marL="70718" marR="70718" marT="35359" marB="35359" anchor="ctr">
                    <a:lnL>
                      <a:noFill/>
                    </a:lnL>
                    <a:lnR>
                      <a:noFill/>
                    </a:lnR>
                    <a:lnT>
                      <a:noFill/>
                    </a:lnT>
                    <a:lnB>
                      <a:noFill/>
                    </a:lnB>
                  </a:tcPr>
                </a:tc>
                <a:tc>
                  <a:txBody>
                    <a:bodyPr/>
                    <a:lstStyle/>
                    <a:p>
                      <a:r>
                        <a:rPr lang="en-US" sz="1400"/>
                        <a:t>FIVE TO SEVEN COLORS</a:t>
                      </a:r>
                    </a:p>
                  </a:txBody>
                  <a:tcPr marL="70718" marR="70718" marT="35359" marB="35359" anchor="ctr">
                    <a:lnL>
                      <a:noFill/>
                    </a:lnL>
                    <a:lnR>
                      <a:noFill/>
                    </a:lnR>
                    <a:lnT>
                      <a:noFill/>
                    </a:lnT>
                    <a:lnB>
                      <a:noFill/>
                    </a:lnB>
                  </a:tcPr>
                </a:tc>
              </a:tr>
              <a:tr h="282873">
                <a:tc>
                  <a:txBody>
                    <a:bodyPr/>
                    <a:lstStyle/>
                    <a:p>
                      <a:r>
                        <a:rPr lang="en-US" sz="1400"/>
                        <a:t>MAMMALS (cats)</a:t>
                      </a:r>
                    </a:p>
                  </a:txBody>
                  <a:tcPr marL="70718" marR="70718" marT="35359" marB="35359" anchor="ctr">
                    <a:lnL>
                      <a:noFill/>
                    </a:lnL>
                    <a:lnR>
                      <a:noFill/>
                    </a:lnR>
                    <a:lnT>
                      <a:noFill/>
                    </a:lnT>
                    <a:lnB>
                      <a:noFill/>
                    </a:lnB>
                  </a:tcPr>
                </a:tc>
                <a:tc>
                  <a:txBody>
                    <a:bodyPr/>
                    <a:lstStyle/>
                    <a:p>
                      <a:r>
                        <a:rPr lang="en-US" sz="1400"/>
                        <a:t>TWO COLORS BUT WEAKLY</a:t>
                      </a:r>
                    </a:p>
                  </a:txBody>
                  <a:tcPr marL="70718" marR="70718" marT="35359" marB="35359" anchor="ctr">
                    <a:lnL>
                      <a:noFill/>
                    </a:lnL>
                    <a:lnR>
                      <a:noFill/>
                    </a:lnR>
                    <a:lnT>
                      <a:noFill/>
                    </a:lnT>
                    <a:lnB>
                      <a:noFill/>
                    </a:lnB>
                  </a:tcPr>
                </a:tc>
              </a:tr>
              <a:tr h="282873">
                <a:tc>
                  <a:txBody>
                    <a:bodyPr/>
                    <a:lstStyle/>
                    <a:p>
                      <a:r>
                        <a:rPr lang="en-US" sz="1400"/>
                        <a:t>MAMMALS (dogs)</a:t>
                      </a:r>
                    </a:p>
                  </a:txBody>
                  <a:tcPr marL="70718" marR="70718" marT="35359" marB="35359" anchor="ctr">
                    <a:lnL>
                      <a:noFill/>
                    </a:lnL>
                    <a:lnR>
                      <a:noFill/>
                    </a:lnR>
                    <a:lnT>
                      <a:noFill/>
                    </a:lnT>
                    <a:lnB>
                      <a:noFill/>
                    </a:lnB>
                  </a:tcPr>
                </a:tc>
                <a:tc>
                  <a:txBody>
                    <a:bodyPr/>
                    <a:lstStyle/>
                    <a:p>
                      <a:r>
                        <a:rPr lang="en-US" sz="1400"/>
                        <a:t>TWO COLORS BUT WEAKLY</a:t>
                      </a:r>
                    </a:p>
                  </a:txBody>
                  <a:tcPr marL="70718" marR="70718" marT="35359" marB="35359" anchor="ctr">
                    <a:lnL>
                      <a:noFill/>
                    </a:lnL>
                    <a:lnR>
                      <a:noFill/>
                    </a:lnR>
                    <a:lnT>
                      <a:noFill/>
                    </a:lnT>
                    <a:lnB>
                      <a:noFill/>
                    </a:lnB>
                  </a:tcPr>
                </a:tc>
              </a:tr>
              <a:tr h="282873">
                <a:tc>
                  <a:txBody>
                    <a:bodyPr/>
                    <a:lstStyle/>
                    <a:p>
                      <a:r>
                        <a:rPr lang="en-US" sz="1400"/>
                        <a:t>MAMMALS (rabbit)</a:t>
                      </a:r>
                    </a:p>
                  </a:txBody>
                  <a:tcPr marL="70718" marR="70718" marT="35359" marB="35359" anchor="ctr">
                    <a:lnL>
                      <a:noFill/>
                    </a:lnL>
                    <a:lnR>
                      <a:noFill/>
                    </a:lnR>
                    <a:lnT>
                      <a:noFill/>
                    </a:lnT>
                    <a:lnB>
                      <a:noFill/>
                    </a:lnB>
                  </a:tcPr>
                </a:tc>
                <a:tc>
                  <a:txBody>
                    <a:bodyPr/>
                    <a:lstStyle/>
                    <a:p>
                      <a:r>
                        <a:rPr lang="en-US" sz="1400"/>
                        <a:t>BLUE AND GREEN</a:t>
                      </a:r>
                    </a:p>
                  </a:txBody>
                  <a:tcPr marL="70718" marR="70718" marT="35359" marB="35359" anchor="ctr">
                    <a:lnL>
                      <a:noFill/>
                    </a:lnL>
                    <a:lnR>
                      <a:noFill/>
                    </a:lnR>
                    <a:lnT>
                      <a:noFill/>
                    </a:lnT>
                    <a:lnB>
                      <a:noFill/>
                    </a:lnB>
                  </a:tcPr>
                </a:tc>
              </a:tr>
              <a:tr h="282873">
                <a:tc>
                  <a:txBody>
                    <a:bodyPr/>
                    <a:lstStyle/>
                    <a:p>
                      <a:r>
                        <a:rPr lang="en-US" sz="1400"/>
                        <a:t>MAMMALS (squirrel)</a:t>
                      </a:r>
                    </a:p>
                  </a:txBody>
                  <a:tcPr marL="70718" marR="70718" marT="35359" marB="35359" anchor="ctr">
                    <a:lnL>
                      <a:noFill/>
                    </a:lnL>
                    <a:lnR>
                      <a:noFill/>
                    </a:lnR>
                    <a:lnT>
                      <a:noFill/>
                    </a:lnT>
                    <a:lnB>
                      <a:noFill/>
                    </a:lnB>
                  </a:tcPr>
                </a:tc>
                <a:tc>
                  <a:txBody>
                    <a:bodyPr/>
                    <a:lstStyle/>
                    <a:p>
                      <a:r>
                        <a:rPr lang="en-US" sz="1400"/>
                        <a:t>BLUES AND YELLOWS</a:t>
                      </a:r>
                    </a:p>
                  </a:txBody>
                  <a:tcPr marL="70718" marR="70718" marT="35359" marB="35359" anchor="ctr">
                    <a:lnL>
                      <a:noFill/>
                    </a:lnL>
                    <a:lnR>
                      <a:noFill/>
                    </a:lnR>
                    <a:lnT>
                      <a:noFill/>
                    </a:lnT>
                    <a:lnB>
                      <a:noFill/>
                    </a:lnB>
                  </a:tcPr>
                </a:tc>
              </a:tr>
              <a:tr h="282873">
                <a:tc>
                  <a:txBody>
                    <a:bodyPr/>
                    <a:lstStyle/>
                    <a:p>
                      <a:r>
                        <a:rPr lang="en-US" sz="1400"/>
                        <a:t>MAMMALS (primates-apes and chimps)</a:t>
                      </a:r>
                    </a:p>
                  </a:txBody>
                  <a:tcPr marL="70718" marR="70718" marT="35359" marB="35359" anchor="ctr">
                    <a:lnL>
                      <a:noFill/>
                    </a:lnL>
                    <a:lnR>
                      <a:noFill/>
                    </a:lnR>
                    <a:lnT>
                      <a:noFill/>
                    </a:lnT>
                    <a:lnB>
                      <a:noFill/>
                    </a:lnB>
                  </a:tcPr>
                </a:tc>
                <a:tc>
                  <a:txBody>
                    <a:bodyPr/>
                    <a:lstStyle/>
                    <a:p>
                      <a:r>
                        <a:rPr lang="en-US" sz="1400"/>
                        <a:t>SAME AS HUMANS</a:t>
                      </a:r>
                    </a:p>
                  </a:txBody>
                  <a:tcPr marL="70718" marR="70718" marT="35359" marB="35359" anchor="ctr">
                    <a:lnL>
                      <a:noFill/>
                    </a:lnL>
                    <a:lnR>
                      <a:noFill/>
                    </a:lnR>
                    <a:lnT>
                      <a:noFill/>
                    </a:lnT>
                    <a:lnB>
                      <a:noFill/>
                    </a:lnB>
                  </a:tcPr>
                </a:tc>
              </a:tr>
              <a:tr h="282873">
                <a:tc>
                  <a:txBody>
                    <a:bodyPr/>
                    <a:lstStyle/>
                    <a:p>
                      <a:r>
                        <a:rPr lang="en-US" sz="1400"/>
                        <a:t>MAMMALS (African monkeys)</a:t>
                      </a:r>
                    </a:p>
                  </a:txBody>
                  <a:tcPr marL="70718" marR="70718" marT="35359" marB="35359" anchor="ctr">
                    <a:lnL>
                      <a:noFill/>
                    </a:lnL>
                    <a:lnR>
                      <a:noFill/>
                    </a:lnR>
                    <a:lnT>
                      <a:noFill/>
                    </a:lnT>
                    <a:lnB>
                      <a:noFill/>
                    </a:lnB>
                  </a:tcPr>
                </a:tc>
                <a:tc>
                  <a:txBody>
                    <a:bodyPr/>
                    <a:lstStyle/>
                    <a:p>
                      <a:r>
                        <a:rPr lang="en-US" sz="1400"/>
                        <a:t>SAME AS HUMANS</a:t>
                      </a:r>
                    </a:p>
                  </a:txBody>
                  <a:tcPr marL="70718" marR="70718" marT="35359" marB="35359" anchor="ctr">
                    <a:lnL>
                      <a:noFill/>
                    </a:lnL>
                    <a:lnR>
                      <a:noFill/>
                    </a:lnR>
                    <a:lnT>
                      <a:noFill/>
                    </a:lnT>
                    <a:lnB>
                      <a:noFill/>
                    </a:lnB>
                  </a:tcPr>
                </a:tc>
              </a:tr>
              <a:tr h="282873">
                <a:tc>
                  <a:txBody>
                    <a:bodyPr/>
                    <a:lstStyle/>
                    <a:p>
                      <a:r>
                        <a:rPr lang="en-US" sz="1400"/>
                        <a:t>MAMMALS (South American monkeys)</a:t>
                      </a:r>
                    </a:p>
                  </a:txBody>
                  <a:tcPr marL="70718" marR="70718" marT="35359" marB="35359" anchor="ctr">
                    <a:lnL>
                      <a:noFill/>
                    </a:lnL>
                    <a:lnR>
                      <a:noFill/>
                    </a:lnR>
                    <a:lnT>
                      <a:noFill/>
                    </a:lnT>
                    <a:lnB>
                      <a:noFill/>
                    </a:lnB>
                  </a:tcPr>
                </a:tc>
                <a:tc>
                  <a:txBody>
                    <a:bodyPr/>
                    <a:lstStyle/>
                    <a:p>
                      <a:r>
                        <a:rPr lang="en-US" sz="1400" dirty="0"/>
                        <a:t>CAN'T SEE RED WELL</a:t>
                      </a:r>
                    </a:p>
                  </a:txBody>
                  <a:tcPr marL="70718" marR="70718" marT="35359" marB="35359" anchor="ctr">
                    <a:lnL>
                      <a:noFill/>
                    </a:lnL>
                    <a:lnR>
                      <a:noFill/>
                    </a:lnR>
                    <a:lnT>
                      <a:noFill/>
                    </a:lnT>
                    <a:lnB>
                      <a:noFill/>
                    </a:lnB>
                  </a:tcPr>
                </a:tc>
              </a:tr>
            </a:tbl>
          </a:graphicData>
        </a:graphic>
      </p:graphicFrame>
    </p:spTree>
    <p:extLst>
      <p:ext uri="{BB962C8B-B14F-4D97-AF65-F5344CB8AC3E}">
        <p14:creationId xmlns:p14="http://schemas.microsoft.com/office/powerpoint/2010/main" val="397052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causes an afterimage?</a:t>
            </a:r>
            <a:endParaRPr lang="en-US" dirty="0"/>
          </a:p>
        </p:txBody>
      </p:sp>
      <p:sp>
        <p:nvSpPr>
          <p:cNvPr id="3" name="Content Placeholder 2"/>
          <p:cNvSpPr>
            <a:spLocks noGrp="1"/>
          </p:cNvSpPr>
          <p:nvPr>
            <p:ph idx="1"/>
          </p:nvPr>
        </p:nvSpPr>
        <p:spPr/>
        <p:txBody>
          <a:bodyPr/>
          <a:lstStyle/>
          <a:p>
            <a:r>
              <a:rPr lang="en-US" dirty="0" smtClean="0"/>
              <a:t>Stare at this image for 30 seconds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362200"/>
            <a:ext cx="74676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6995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Color Schemes </a:t>
            </a:r>
            <a:br>
              <a:rPr lang="en-US" dirty="0" smtClean="0"/>
            </a:br>
            <a:r>
              <a:rPr lang="en-US" sz="4000" dirty="0" smtClean="0"/>
              <a:t>Complimentary, Analogous, Monochromatic and Triadic</a:t>
            </a:r>
            <a:endParaRPr lang="en-US" sz="4000" dirty="0"/>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305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57089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2271</TotalTime>
  <Words>479</Words>
  <Application>Microsoft Office PowerPoint</Application>
  <PresentationFormat>On-screen Show (4:3)</PresentationFormat>
  <Paragraphs>61</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Color and Light Waves</vt:lpstr>
      <vt:lpstr>the visible spectrum is often times remembered as ROY G. BIV: red, orange, yellow, green, blue, indigo, and violet. </vt:lpstr>
      <vt:lpstr>Light travels in the form of a wave.</vt:lpstr>
      <vt:lpstr>Light waves can be reflected, absorbed, or transmitted, depending on the object that the wave hits</vt:lpstr>
      <vt:lpstr>We are capable of seeing color because our eyes have light and color-sensitive receptors. </vt:lpstr>
      <vt:lpstr>Color Blindness and </vt:lpstr>
      <vt:lpstr>Can Animals See Color?</vt:lpstr>
      <vt:lpstr>What causes an afterimage?</vt:lpstr>
      <vt:lpstr>Color Schemes  Complimentary, Analogous, Monochromatic and Triadic</vt:lpstr>
      <vt:lpstr>Pop Art and Color</vt:lpstr>
      <vt:lpstr>Equiluminance </vt:lpstr>
      <vt:lpstr>Op Art Lesson Plans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 and Light Waves</dc:title>
  <dc:creator>Donna Pence</dc:creator>
  <cp:lastModifiedBy>Donna Pence</cp:lastModifiedBy>
  <cp:revision>4</cp:revision>
  <dcterms:created xsi:type="dcterms:W3CDTF">2011-12-11T02:44:53Z</dcterms:created>
  <dcterms:modified xsi:type="dcterms:W3CDTF">2013-03-03T22:37:30Z</dcterms:modified>
</cp:coreProperties>
</file>